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exandria" panose="020B0604020202020204" charset="-78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64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4-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-4-5.svg"/><Relationship Id="rId5" Type="http://schemas.openxmlformats.org/officeDocument/2006/relationships/image" Target="../media/image-4-3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-9-6.svg"/><Relationship Id="rId12" Type="http://schemas.openxmlformats.org/officeDocument/2006/relationships/image" Target="../media/image-9-1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-9-3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-9-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Ойын, Веб-Квест, Кейс Технологиялары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Интерактивті оқыту әдістерінің мәнін ашу және оларды тарих сабақтарында қолдану жолдары.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3981"/>
            <a:ext cx="122561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Қолдану Мысалдары және Бекіту Сұрақтары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36388"/>
            <a:ext cx="13042821" cy="1966198"/>
          </a:xfrm>
          <a:prstGeom prst="roundRect">
            <a:avLst>
              <a:gd name="adj" fmla="val 484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544008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8343" y="2687717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Ойын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940379" y="2687717"/>
            <a:ext cx="86617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Тарихи оқиғаларды қайта сомдау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801410" y="3194328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1028343" y="3338036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Веб-квест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4940379" y="3338036"/>
            <a:ext cx="86617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Дерек талдау, интернет зерттеу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801410" y="3844647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28343" y="3988356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Кейс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4940379" y="3988356"/>
            <a:ext cx="86617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Тарихи проблемаларды шешу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484274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Бекіту Сұрақтары: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793790" y="560820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Веб-квест бөліктерін атаңыз.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05039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Кейс әдісі несімен ерекшеленеді?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64925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Тарихтағы ойын әдісі қандай дағды қалыптастырады?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016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Дәріс Жоспары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28076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635812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810119"/>
            <a:ext cx="419635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Ойын технологиясының мүмкіндіктері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16962" y="328076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635812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8" name="Text 6"/>
          <p:cNvSpPr/>
          <p:nvPr/>
        </p:nvSpPr>
        <p:spPr>
          <a:xfrm>
            <a:off x="5216962" y="3810119"/>
            <a:ext cx="29209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Веб-квест құрылымы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640133" y="328076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40133" y="3635812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1" name="Text 9"/>
          <p:cNvSpPr/>
          <p:nvPr/>
        </p:nvSpPr>
        <p:spPr>
          <a:xfrm>
            <a:off x="9640133" y="3810119"/>
            <a:ext cx="39359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Кейс технологиясының мәні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93790" y="491561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5270659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444966"/>
            <a:ext cx="59343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Интерактивті әдістердің артықшылықтары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428548" y="491561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05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270659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7" name="Text 15"/>
          <p:cNvSpPr/>
          <p:nvPr/>
        </p:nvSpPr>
        <p:spPr>
          <a:xfrm>
            <a:off x="7428548" y="5444966"/>
            <a:ext cx="52243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Тарих сабағында қолдану мысалдары</a:t>
            </a:r>
            <a:endParaRPr lang="en-US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10457021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Ойын Технологиясы: Оқуға Ынталандыру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649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Ойын түрлері мұғалімнің материалын оқушылардың зор ілтипатпен тыңдап, жемісті меңгеруіне көмектеседі. Кіші жастағы оқушылар ойынға өте ынталы келеді, бұл олардың тез сергіп, тапсырмаларды қызығып орындауына ықпал етеді.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354115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Ойын балалардың оқуға, еңбекке деген белсенділігін, шығармашылығын дамытудағы басты құрал.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160" y="851178"/>
            <a:ext cx="7257812" cy="53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Педагогикалық Ойынның Маңызы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233160" y="1704737"/>
            <a:ext cx="3718560" cy="2439472"/>
          </a:xfrm>
          <a:prstGeom prst="roundRect">
            <a:avLst>
              <a:gd name="adj" fmla="val 367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54140" y="1925717"/>
            <a:ext cx="640080" cy="640080"/>
          </a:xfrm>
          <a:prstGeom prst="roundRect">
            <a:avLst>
              <a:gd name="adj" fmla="val 14284286"/>
            </a:avLst>
          </a:prstGeom>
          <a:solidFill>
            <a:srgbClr val="1B54D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30114" y="2101691"/>
            <a:ext cx="288012" cy="2880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54140" y="2779157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Нақты мақсат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6454140" y="3240524"/>
            <a:ext cx="3276600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Оқытуда нақты мақсат қойылады.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10165080" y="1704737"/>
            <a:ext cx="3718560" cy="2439472"/>
          </a:xfrm>
          <a:prstGeom prst="roundRect">
            <a:avLst>
              <a:gd name="adj" fmla="val 367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386060" y="1925717"/>
            <a:ext cx="640080" cy="640080"/>
          </a:xfrm>
          <a:prstGeom prst="roundRect">
            <a:avLst>
              <a:gd name="adj" fmla="val 14284286"/>
            </a:avLst>
          </a:prstGeom>
          <a:solidFill>
            <a:srgbClr val="1B54DA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62034" y="2101691"/>
            <a:ext cx="288012" cy="28801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86060" y="2779157"/>
            <a:ext cx="275498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Оқу-танымдық бағыт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10386060" y="3240524"/>
            <a:ext cx="3276600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Оқу-танымдық бағыты айқын.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6233160" y="4357568"/>
            <a:ext cx="7650480" cy="2098119"/>
          </a:xfrm>
          <a:prstGeom prst="roundRect">
            <a:avLst>
              <a:gd name="adj" fmla="val 42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454140" y="4578548"/>
            <a:ext cx="640080" cy="640080"/>
          </a:xfrm>
          <a:prstGeom prst="roundRect">
            <a:avLst>
              <a:gd name="adj" fmla="val 14284286"/>
            </a:avLst>
          </a:prstGeom>
          <a:solidFill>
            <a:srgbClr val="1B54DA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30114" y="4754523"/>
            <a:ext cx="288012" cy="28801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54140" y="5431988"/>
            <a:ext cx="3025378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Педагогикалық нәтиже</a:t>
            </a:r>
            <a:endParaRPr lang="en-US" sz="2100" dirty="0"/>
          </a:p>
        </p:txBody>
      </p:sp>
      <p:sp>
        <p:nvSpPr>
          <p:cNvPr id="18" name="Text 12"/>
          <p:cNvSpPr/>
          <p:nvPr/>
        </p:nvSpPr>
        <p:spPr>
          <a:xfrm>
            <a:off x="6454140" y="5893356"/>
            <a:ext cx="7208520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Нәтижесі анықталған.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6233160" y="6695718"/>
            <a:ext cx="7650480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Мұғалімнің міндеті — балаларды ойынға өз қызығушылығымен, ынтасымен қатысуын қамтамасыз ету.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8083"/>
            <a:ext cx="107751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Ойын Арқылы Оқушы Нені Меңгереді?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360652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9F9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330172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5" name="Shape 3"/>
          <p:cNvSpPr/>
          <p:nvPr/>
        </p:nvSpPr>
        <p:spPr>
          <a:xfrm>
            <a:off x="2551688" y="202049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6" name="Text 4"/>
          <p:cNvSpPr/>
          <p:nvPr/>
        </p:nvSpPr>
        <p:spPr>
          <a:xfrm>
            <a:off x="2755761" y="219063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29276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Қызмет тәжірибесі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418046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Нақты қызмет тәжірибесін меңгереді.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2360652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9F9FF"/>
          </a:solidFill>
          <a:ln/>
        </p:spPr>
      </p:sp>
      <p:sp>
        <p:nvSpPr>
          <p:cNvPr id="10" name="Shape 8"/>
          <p:cNvSpPr/>
          <p:nvPr/>
        </p:nvSpPr>
        <p:spPr>
          <a:xfrm>
            <a:off x="5216962" y="2330172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11" name="Shape 9"/>
          <p:cNvSpPr/>
          <p:nvPr/>
        </p:nvSpPr>
        <p:spPr>
          <a:xfrm>
            <a:off x="6974860" y="202049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12" name="Text 10"/>
          <p:cNvSpPr/>
          <p:nvPr/>
        </p:nvSpPr>
        <p:spPr>
          <a:xfrm>
            <a:off x="7178933" y="219063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5474256" y="29276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Мәселе шешу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474256" y="3418046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Қиын мәселелерді өз бетінше шешуге үйренеді.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9640133" y="2360652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9F9F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40133" y="2330172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98032" y="202049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2105" y="219063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9897427" y="29276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Білімді қолдану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9897427" y="3418046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Алған білімді нақты істе қолдана білуге мүмкіндік береді.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93790" y="5331023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9F9FF"/>
          </a:solidFill>
          <a:ln/>
        </p:spPr>
      </p:sp>
      <p:sp>
        <p:nvSpPr>
          <p:cNvPr id="22" name="Shape 20"/>
          <p:cNvSpPr/>
          <p:nvPr/>
        </p:nvSpPr>
        <p:spPr>
          <a:xfrm>
            <a:off x="793790" y="5300543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23" name="Shape 21"/>
          <p:cNvSpPr/>
          <p:nvPr/>
        </p:nvSpPr>
        <p:spPr>
          <a:xfrm>
            <a:off x="3657540" y="499086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24" name="Text 22"/>
          <p:cNvSpPr/>
          <p:nvPr/>
        </p:nvSpPr>
        <p:spPr>
          <a:xfrm>
            <a:off x="3861614" y="516100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1051084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Уақытты үнемдеу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1051084" y="638841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Уақытты тиімді пайдалануға үйретеді.</a:t>
            </a:r>
            <a:endParaRPr lang="en-US" sz="1750" dirty="0"/>
          </a:p>
        </p:txBody>
      </p:sp>
      <p:sp>
        <p:nvSpPr>
          <p:cNvPr id="27" name="Shape 25"/>
          <p:cNvSpPr/>
          <p:nvPr/>
        </p:nvSpPr>
        <p:spPr>
          <a:xfrm>
            <a:off x="7428548" y="5331023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9F9F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28548" y="5300543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29" name="Shape 27"/>
          <p:cNvSpPr/>
          <p:nvPr/>
        </p:nvSpPr>
        <p:spPr>
          <a:xfrm>
            <a:off x="10292298" y="499086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54DA"/>
          </a:solidFill>
          <a:ln/>
        </p:spPr>
      </p:sp>
      <p:sp>
        <p:nvSpPr>
          <p:cNvPr id="30" name="Text 28"/>
          <p:cNvSpPr/>
          <p:nvPr/>
        </p:nvSpPr>
        <p:spPr>
          <a:xfrm>
            <a:off x="10496371" y="516100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100" dirty="0"/>
          </a:p>
        </p:txBody>
      </p:sp>
      <p:sp>
        <p:nvSpPr>
          <p:cNvPr id="31" name="Text 29"/>
          <p:cNvSpPr/>
          <p:nvPr/>
        </p:nvSpPr>
        <p:spPr>
          <a:xfrm>
            <a:off x="7685842" y="5897999"/>
            <a:ext cx="40715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Психологиялық жағымдылық</a:t>
            </a:r>
            <a:endParaRPr lang="en-US" sz="2200" dirty="0"/>
          </a:p>
        </p:txBody>
      </p:sp>
      <p:sp>
        <p:nvSpPr>
          <p:cNvPr id="32" name="Text 30"/>
          <p:cNvSpPr/>
          <p:nvPr/>
        </p:nvSpPr>
        <p:spPr>
          <a:xfrm>
            <a:off x="7685842" y="6388417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Оқушылар үшін психологиялық жағымды орта қалыптасады.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9840635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Ойын Технологиясының Мүмкіндіктері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Ойын әдісі студент белсенділігін арттырып, тарихи жағдаяттарға енуге мүмкіндік береді. Ол командалық ойлау қабілетін дамытып, мотивацияны күшейтеді.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2881313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Тарихта рөлдік ойындар, тарихи реконструкция, дебат ойындары және симуляция кеңінен қолданылады.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2926" y="435531"/>
            <a:ext cx="4757857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Веб-Квест Технологиясы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552926" y="1245275"/>
            <a:ext cx="13524548" cy="252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Веб-квест — интернет ресурстарға негізделген зерттеу тапсырмасы.</a:t>
            </a: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26" y="1675686"/>
            <a:ext cx="789980" cy="947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00902" y="1833682"/>
            <a:ext cx="197500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Кіріспе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26" y="2623661"/>
            <a:ext cx="789980" cy="947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00902" y="2781657"/>
            <a:ext cx="197500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Мақсат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26" y="3571637"/>
            <a:ext cx="789980" cy="94797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00902" y="3729633"/>
            <a:ext cx="197500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Тапсырма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26" y="4519613"/>
            <a:ext cx="789980" cy="947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00902" y="4677608"/>
            <a:ext cx="209692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Интернет ресурстары</a:t>
            </a:r>
            <a:endParaRPr lang="en-US" sz="15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926" y="5467588"/>
            <a:ext cx="789980" cy="94797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500902" y="5625584"/>
            <a:ext cx="197500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Бағалау критерийі</a:t>
            </a:r>
            <a:endParaRPr lang="en-US" sz="15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26" y="6415564"/>
            <a:ext cx="789980" cy="94797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500902" y="6573560"/>
            <a:ext cx="1975009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Қорытынды</a:t>
            </a:r>
            <a:endParaRPr lang="en-US" sz="1550" dirty="0"/>
          </a:p>
        </p:txBody>
      </p:sp>
      <p:sp>
        <p:nvSpPr>
          <p:cNvPr id="16" name="Text 8"/>
          <p:cNvSpPr/>
          <p:nvPr/>
        </p:nvSpPr>
        <p:spPr>
          <a:xfrm>
            <a:off x="552926" y="7541181"/>
            <a:ext cx="13524548" cy="252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Тарихта веб-квест студентті дерек іздеуге, ақпаратты салыстыруға және дәлелді қорытынды жасауға үйретеді.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5411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Кейс Технологиясы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5030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Кейс әдісі — нақты тарихи ситуацияны талдауға негізделген әдіс.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121104"/>
            <a:ext cx="3664744" cy="1223248"/>
          </a:xfrm>
          <a:prstGeom prst="roundRect">
            <a:avLst>
              <a:gd name="adj" fmla="val 11960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63310" y="3121104"/>
            <a:ext cx="121920" cy="1223248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7" name="Text 4"/>
          <p:cNvSpPr/>
          <p:nvPr/>
        </p:nvSpPr>
        <p:spPr>
          <a:xfrm>
            <a:off x="1142524" y="3378398"/>
            <a:ext cx="30587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“Алаш қозғалысының саяси таңдауы”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4685348" y="3121104"/>
            <a:ext cx="3664863" cy="1223248"/>
          </a:xfrm>
          <a:prstGeom prst="roundRect">
            <a:avLst>
              <a:gd name="adj" fmla="val 11960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54868" y="3121104"/>
            <a:ext cx="121920" cy="1223248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10" name="Text 7"/>
          <p:cNvSpPr/>
          <p:nvPr/>
        </p:nvSpPr>
        <p:spPr>
          <a:xfrm>
            <a:off x="5034082" y="3378398"/>
            <a:ext cx="30588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“Қазақ хандығы: билік жүйесі”</a:t>
            </a:r>
            <a:endParaRPr lang="en-US" sz="2200" dirty="0"/>
          </a:p>
        </p:txBody>
      </p:sp>
      <p:sp>
        <p:nvSpPr>
          <p:cNvPr id="11" name="Shape 8"/>
          <p:cNvSpPr/>
          <p:nvPr/>
        </p:nvSpPr>
        <p:spPr>
          <a:xfrm>
            <a:off x="793790" y="4571167"/>
            <a:ext cx="3664744" cy="1223248"/>
          </a:xfrm>
          <a:prstGeom prst="roundRect">
            <a:avLst>
              <a:gd name="adj" fmla="val 11960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63310" y="4571167"/>
            <a:ext cx="121920" cy="1223248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13" name="Text 10"/>
          <p:cNvSpPr/>
          <p:nvPr/>
        </p:nvSpPr>
        <p:spPr>
          <a:xfrm>
            <a:off x="1142524" y="4828461"/>
            <a:ext cx="30587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“Бірінші дүниежүзілік соғыс себептері”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93790" y="604956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 мәселені талдайды, шешім қабылдайды және дәлелдейді.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20142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Интерактивті Әдістердің Артықшылықтары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Ойлау дағдысы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Ойлау дағдысын дамытады.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15633" y="3396377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Талдау-синтез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Талдау-синтез қабілетін қалыптастырады.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75201" y="339637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Қатысу деңгейі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Қатысу деңгейін арттырады.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275201" y="5655945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Мәселе шешу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Шынайы мәселе шешу жағдайын жасайды.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015633" y="5655945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Произвольный</PresentationFormat>
  <Paragraphs>88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Alexandria Light</vt:lpstr>
      <vt:lpstr>Arial</vt:lpstr>
      <vt:lpstr>Alexandria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РР</dc:creator>
  <cp:lastModifiedBy>РР</cp:lastModifiedBy>
  <cp:revision>2</cp:revision>
  <dcterms:created xsi:type="dcterms:W3CDTF">2025-11-16T11:02:47Z</dcterms:created>
  <dcterms:modified xsi:type="dcterms:W3CDTF">2025-11-16T11:05:20Z</dcterms:modified>
</cp:coreProperties>
</file>